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46" autoAdjust="0"/>
  </p:normalViewPr>
  <p:slideViewPr>
    <p:cSldViewPr>
      <p:cViewPr>
        <p:scale>
          <a:sx n="59" d="100"/>
          <a:sy n="59" d="100"/>
        </p:scale>
        <p:origin x="-16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ED3-FFFF-4745-B044-4A4C2AE7ABEA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6E80-7D72-44B2-B4C8-C4C8180C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ED3-FFFF-4745-B044-4A4C2AE7ABEA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6E80-7D72-44B2-B4C8-C4C8180C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ED3-FFFF-4745-B044-4A4C2AE7ABEA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6E80-7D72-44B2-B4C8-C4C8180C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ED3-FFFF-4745-B044-4A4C2AE7ABEA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6E80-7D72-44B2-B4C8-C4C8180C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ED3-FFFF-4745-B044-4A4C2AE7ABEA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6E80-7D72-44B2-B4C8-C4C8180C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2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ED3-FFFF-4745-B044-4A4C2AE7ABEA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6E80-7D72-44B2-B4C8-C4C8180C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8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ED3-FFFF-4745-B044-4A4C2AE7ABEA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6E80-7D72-44B2-B4C8-C4C8180C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1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ED3-FFFF-4745-B044-4A4C2AE7ABEA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6E80-7D72-44B2-B4C8-C4C8180C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0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ED3-FFFF-4745-B044-4A4C2AE7ABEA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6E80-7D72-44B2-B4C8-C4C8180C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ED3-FFFF-4745-B044-4A4C2AE7ABEA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6E80-7D72-44B2-B4C8-C4C8180C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4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DED3-FFFF-4745-B044-4A4C2AE7ABEA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6E80-7D72-44B2-B4C8-C4C8180C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13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CDED3-FFFF-4745-B044-4A4C2AE7ABEA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D6E80-7D72-44B2-B4C8-C4C8180C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0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6480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2060848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Геокэшенг</a:t>
            </a:r>
            <a:r>
              <a:rPr lang="ru-RU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весело!</a:t>
            </a:r>
            <a:endParaRPr lang="ru-RU" sz="6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58052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Инструктор по ФИЗО Каштанова Е. 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9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836712"/>
            <a:ext cx="6912768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sz="2800" b="0" i="0" u="none" strike="noStrike" baseline="0" dirty="0" smtClean="0">
                <a:latin typeface="Arial"/>
              </a:rPr>
              <a:t>Правила игры довольны просты, но их нужно выполнять </a:t>
            </a:r>
          </a:p>
          <a:p>
            <a:r>
              <a:rPr lang="ru-RU" sz="2800" b="1" i="0" u="none" strike="noStrike" baseline="0" dirty="0" smtClean="0">
                <a:solidFill>
                  <a:srgbClr val="00B0F0"/>
                </a:solidFill>
                <a:latin typeface="Arial"/>
              </a:rPr>
              <a:t>Правила игры: </a:t>
            </a:r>
            <a:endParaRPr lang="ru-RU" sz="2800" b="0" i="0" u="none" strike="noStrike" baseline="0" dirty="0" smtClean="0">
              <a:solidFill>
                <a:srgbClr val="00B0F0"/>
              </a:solidFill>
              <a:latin typeface="Arial"/>
            </a:endParaRPr>
          </a:p>
          <a:p>
            <a:r>
              <a:rPr lang="ru-RU" sz="2800" b="0" i="0" u="none" strike="noStrike" baseline="0" dirty="0" smtClean="0">
                <a:latin typeface="Arial"/>
              </a:rPr>
              <a:t>Кладом называют предмет, положенный в контейнер </a:t>
            </a:r>
          </a:p>
          <a:p>
            <a:r>
              <a:rPr lang="ru-RU" sz="2800" b="0" i="0" u="none" strike="noStrike" baseline="0" dirty="0" smtClean="0">
                <a:latin typeface="Arial"/>
              </a:rPr>
              <a:t>Затем его прячут в интересном месте: например в памятнике, озере, лесу </a:t>
            </a:r>
          </a:p>
          <a:p>
            <a:r>
              <a:rPr lang="ru-RU" sz="2800" b="1" i="0" u="none" strike="noStrike" baseline="0" dirty="0" smtClean="0">
                <a:solidFill>
                  <a:srgbClr val="00B0F0"/>
                </a:solidFill>
                <a:latin typeface="Arial"/>
              </a:rPr>
              <a:t>Способы поиска клада: </a:t>
            </a:r>
            <a:endParaRPr lang="ru-RU" sz="2800" b="0" i="0" u="none" strike="noStrike" baseline="0" dirty="0" smtClean="0">
              <a:solidFill>
                <a:srgbClr val="00B0F0"/>
              </a:solidFill>
              <a:latin typeface="Arial"/>
            </a:endParaRPr>
          </a:p>
          <a:p>
            <a:r>
              <a:rPr lang="ru-RU" sz="2800" b="0" i="0" u="none" strike="noStrike" baseline="0" dirty="0" smtClean="0">
                <a:latin typeface="Arial"/>
              </a:rPr>
              <a:t>Для игры важна карта местонахождения. На карте нужно отметить, где спрятали клад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03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809052"/>
            <a:ext cx="6768752" cy="517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sz="2000" b="1" i="0" u="none" strike="noStrike" baseline="0" dirty="0" smtClean="0">
                <a:solidFill>
                  <a:srgbClr val="00B0F0"/>
                </a:solidFill>
                <a:latin typeface="Arial"/>
              </a:rPr>
              <a:t>Способ поиска клада </a:t>
            </a:r>
            <a:r>
              <a:rPr lang="ru-RU" sz="2000" b="1" i="0" u="none" strike="noStrike" baseline="0" dirty="0" smtClean="0">
                <a:latin typeface="Arial"/>
              </a:rPr>
              <a:t>- это поиск по загадкам, по приметам, по схеме </a:t>
            </a:r>
          </a:p>
          <a:p>
            <a:r>
              <a:rPr lang="ru-RU" sz="2000" b="1" i="0" u="none" strike="noStrike" baseline="0" dirty="0" smtClean="0">
                <a:latin typeface="Arial"/>
              </a:rPr>
              <a:t>- кладом может быть не предмет, а например, слово; </a:t>
            </a:r>
          </a:p>
          <a:p>
            <a:r>
              <a:rPr lang="ru-RU" sz="2000" b="1" i="0" u="none" strike="noStrike" baseline="0" dirty="0" smtClean="0">
                <a:latin typeface="Arial"/>
              </a:rPr>
              <a:t>- необходимо задумать определённое слово, затем записать его буквами на схеме; </a:t>
            </a:r>
          </a:p>
          <a:p>
            <a:r>
              <a:rPr lang="ru-RU" sz="2000" b="1" i="0" u="none" strike="noStrike" baseline="0" dirty="0" smtClean="0">
                <a:latin typeface="Arial"/>
              </a:rPr>
              <a:t>- описывается внешность одного из детей группы; </a:t>
            </a:r>
          </a:p>
          <a:p>
            <a:r>
              <a:rPr lang="ru-RU" sz="2000" b="1" i="0" u="none" strike="noStrike" baseline="0" dirty="0" smtClean="0">
                <a:latin typeface="Arial"/>
              </a:rPr>
              <a:t>- участники определяют его по загаданным приметам; </a:t>
            </a:r>
          </a:p>
          <a:p>
            <a:r>
              <a:rPr lang="ru-RU" sz="2000" b="1" i="0" u="none" strike="noStrike" baseline="0" dirty="0" smtClean="0">
                <a:latin typeface="Arial"/>
              </a:rPr>
              <a:t>- ответом является первая буква имени ребенка </a:t>
            </a:r>
            <a:r>
              <a:rPr lang="ru-RU" sz="2000" b="1" i="1" u="none" strike="noStrike" baseline="0" dirty="0" smtClean="0">
                <a:latin typeface="Arial"/>
              </a:rPr>
              <a:t>(С)</a:t>
            </a:r>
            <a:r>
              <a:rPr lang="ru-RU" sz="2000" b="1" i="0" u="none" strike="noStrike" baseline="0" dirty="0" smtClean="0">
                <a:latin typeface="Arial"/>
              </a:rPr>
              <a:t>; </a:t>
            </a:r>
          </a:p>
          <a:p>
            <a:r>
              <a:rPr lang="ru-RU" sz="2000" b="1" i="0" u="none" strike="noStrike" baseline="0" dirty="0" smtClean="0">
                <a:latin typeface="Arial"/>
              </a:rPr>
              <a:t>- предлагаются остальные приметы, это Еда, Стул, Волосы и Ноги, по которым дети отгадывают слова; </a:t>
            </a:r>
          </a:p>
          <a:p>
            <a:r>
              <a:rPr lang="ru-RU" sz="2000" b="1" i="0" u="none" strike="noStrike" baseline="0" dirty="0" smtClean="0">
                <a:latin typeface="Arial"/>
              </a:rPr>
              <a:t>- необходимо прочитать то слово, которое получилось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028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692696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b="1" i="0" u="none" strike="noStrike" baseline="0" dirty="0" err="1" smtClean="0">
                <a:latin typeface="Arial"/>
              </a:rPr>
              <a:t>Геокэшинг</a:t>
            </a:r>
            <a:r>
              <a:rPr lang="ru-RU" b="1" i="0" u="none" strike="noStrike" baseline="0" dirty="0" smtClean="0">
                <a:latin typeface="Arial"/>
              </a:rPr>
              <a:t> </a:t>
            </a:r>
            <a:r>
              <a:rPr lang="ru-RU" b="0" i="0" u="none" strike="noStrike" baseline="0" dirty="0" smtClean="0">
                <a:latin typeface="Arial"/>
              </a:rPr>
              <a:t>- игра на ориентирование, и каждый находит в ней что-то свое, поэтому правила игры, надо выполнять всем участникам, иначе игра не получится </a:t>
            </a:r>
          </a:p>
          <a:p>
            <a:r>
              <a:rPr lang="ru-RU" b="0" i="0" u="none" strike="noStrike" baseline="0" dirty="0" smtClean="0">
                <a:latin typeface="Arial"/>
              </a:rPr>
              <a:t>1. Найти тайник </a:t>
            </a:r>
          </a:p>
          <a:p>
            <a:r>
              <a:rPr lang="ru-RU" b="0" i="0" u="none" strike="noStrike" baseline="0" dirty="0" smtClean="0">
                <a:latin typeface="Arial"/>
              </a:rPr>
              <a:t>2. Забрать из тайника понравившийся предмет </a:t>
            </a:r>
          </a:p>
          <a:p>
            <a:r>
              <a:rPr lang="ru-RU" b="0" i="0" u="none" strike="noStrike" baseline="0" dirty="0" smtClean="0">
                <a:latin typeface="Arial"/>
              </a:rPr>
              <a:t>3. В тайник положить предмет, взамен взятого </a:t>
            </a:r>
          </a:p>
          <a:p>
            <a:r>
              <a:rPr lang="ru-RU" b="0" i="0" u="none" strike="noStrike" baseline="0" dirty="0" smtClean="0">
                <a:latin typeface="Arial"/>
              </a:rPr>
              <a:t>4. Написать на сайте о своей находке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3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836712"/>
            <a:ext cx="691276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b="1" i="0" u="none" strike="noStrike" baseline="0" dirty="0" smtClean="0">
                <a:latin typeface="Arial"/>
              </a:rPr>
              <a:t>Методика организации </a:t>
            </a:r>
            <a:r>
              <a:rPr lang="ru-RU" sz="2000" b="1" i="0" u="none" strike="noStrike" baseline="0" dirty="0" err="1" smtClean="0">
                <a:latin typeface="Arial"/>
              </a:rPr>
              <a:t>геокэшинга</a:t>
            </a:r>
            <a:r>
              <a:rPr lang="ru-RU" sz="2000" b="1" i="0" u="none" strike="noStrike" baseline="0" dirty="0" smtClean="0">
                <a:latin typeface="Arial"/>
              </a:rPr>
              <a:t> с детьми дошкольного возраста способна вызвать огромный интерес у детей к физическим упражнениям. Дети расширяют свои знания, свой кругозор, наслаждаются окружающими видами в процессе данной игры </a:t>
            </a:r>
          </a:p>
          <a:p>
            <a:pPr algn="ctr"/>
            <a:r>
              <a:rPr lang="ru-RU" sz="2000" b="1" i="0" u="none" strike="noStrike" baseline="0" dirty="0" smtClean="0">
                <a:latin typeface="Arial"/>
              </a:rPr>
              <a:t>Отличительной особенностью игры в группе ДОО или с детьми дошкольного возраста является отсутствие GPS- навигатора. Необходимо использовать адаптированный вариант игры – по картам и схемам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294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476672"/>
            <a:ext cx="7056784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Arial"/>
              </a:rPr>
              <a:t>Для того, чтобы заинтересовать детей, в первые тайники можно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Arial"/>
              </a:rPr>
              <a:t>закладыть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Arial"/>
              </a:rPr>
              <a:t> конфеты. Ребята научаться искать тайник по указанным меткам и указаниям, которые им оставляют </a:t>
            </a:r>
          </a:p>
          <a:p>
            <a:pPr algn="ctr"/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Arial"/>
              </a:rPr>
              <a:t>Затем усложняется задача - искать тайники по картам или схемам. Для этого необходимо научить детей читать карту, поэтому следующим шагом работы на подготовительном этапе проекта является обучение детей ориентироваться в пределах группы ДОО, участку, по схеме, по карте, посредством использования разнообразных игровых упражнений на развитие пространственных представлений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692696"/>
            <a:ext cx="67504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i="0" u="none" strike="noStrike" baseline="0" dirty="0" err="1" smtClean="0">
                <a:latin typeface="Arial"/>
              </a:rPr>
              <a:t>Геокешинг</a:t>
            </a:r>
            <a:r>
              <a:rPr lang="ru-RU" sz="2400" b="1" i="0" u="none" strike="noStrike" baseline="0" dirty="0" smtClean="0">
                <a:latin typeface="Arial"/>
              </a:rPr>
              <a:t> </a:t>
            </a:r>
            <a:r>
              <a:rPr lang="ru-RU" sz="2400" b="0" i="0" u="none" strike="noStrike" baseline="0" dirty="0" smtClean="0">
                <a:latin typeface="Arial"/>
              </a:rPr>
              <a:t>– это возможность увлекательно провести время и испытать азарт в пределах родного города, а также, это может быть, </a:t>
            </a:r>
            <a:r>
              <a:rPr lang="ru-RU" sz="2400" b="1" i="0" u="none" strike="noStrike" baseline="0" dirty="0" smtClean="0">
                <a:latin typeface="Arial"/>
              </a:rPr>
              <a:t>своеобразным аналогом спорта </a:t>
            </a:r>
            <a:endParaRPr lang="ru-RU" sz="2400" b="0" i="0" u="none" strike="noStrike" baseline="0" dirty="0" smtClean="0">
              <a:latin typeface="Arial"/>
            </a:endParaRPr>
          </a:p>
          <a:p>
            <a:pPr algn="ctr"/>
            <a:r>
              <a:rPr lang="ru-RU" sz="2400" b="0" i="0" u="none" strike="noStrike" baseline="0" dirty="0" smtClean="0">
                <a:latin typeface="Arial"/>
              </a:rPr>
              <a:t>Ведь по </a:t>
            </a:r>
            <a:r>
              <a:rPr lang="ru-RU" sz="2400" b="1" i="0" u="none" strike="noStrike" baseline="0" dirty="0" err="1" smtClean="0">
                <a:latin typeface="Arial"/>
              </a:rPr>
              <a:t>геокешингу</a:t>
            </a:r>
            <a:r>
              <a:rPr lang="ru-RU" sz="2400" b="1" i="0" u="none" strike="noStrike" baseline="0" dirty="0" smtClean="0">
                <a:latin typeface="Arial"/>
              </a:rPr>
              <a:t> </a:t>
            </a:r>
            <a:r>
              <a:rPr lang="ru-RU" sz="2400" b="0" i="0" u="none" strike="noStrike" baseline="0" dirty="0" err="1" smtClean="0">
                <a:latin typeface="Arial"/>
              </a:rPr>
              <a:t>организаются</a:t>
            </a:r>
            <a:r>
              <a:rPr lang="ru-RU" sz="2400" b="0" i="0" u="none" strike="noStrike" baseline="0" dirty="0" smtClean="0">
                <a:latin typeface="Arial"/>
              </a:rPr>
              <a:t> соревнования, к игре можно привлечь родителей и они весело и с удовольствием поиграют со своими детьми. Собираются большие или маленькие команды или можно отыскивать тайники индивидуально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59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t="5589" r="1173" b="5591"/>
          <a:stretch/>
        </p:blipFill>
        <p:spPr>
          <a:xfrm>
            <a:off x="0" y="0"/>
            <a:ext cx="9144817" cy="6829779"/>
          </a:xfrm>
        </p:spPr>
      </p:pic>
      <p:sp>
        <p:nvSpPr>
          <p:cNvPr id="5" name="TextBox 4"/>
          <p:cNvSpPr txBox="1"/>
          <p:nvPr/>
        </p:nvSpPr>
        <p:spPr>
          <a:xfrm>
            <a:off x="1187624" y="177281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" y="0"/>
            <a:ext cx="9143677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746906" y="1052736"/>
            <a:ext cx="8136904" cy="4293483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>
            <a:spAutoFit/>
          </a:bodyPr>
          <a:lstStyle/>
          <a:p>
            <a:endParaRPr lang="ru-RU" sz="90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i="0" u="none" strike="noStrike" baseline="0" dirty="0" err="1" smtClean="0">
                <a:solidFill>
                  <a:srgbClr val="FF0000"/>
                </a:solidFill>
                <a:latin typeface="Arial"/>
              </a:rPr>
              <a:t>Геокэшинг</a:t>
            </a:r>
            <a:r>
              <a:rPr lang="ru-RU" sz="2400" b="1" i="0" u="none" strike="noStrike" baseline="0" dirty="0" smtClean="0">
                <a:solidFill>
                  <a:schemeClr val="tx2"/>
                </a:solidFill>
                <a:latin typeface="Arial"/>
              </a:rPr>
              <a:t> — одна из современных технологий </a:t>
            </a:r>
          </a:p>
          <a:p>
            <a:pPr algn="ctr"/>
            <a:r>
              <a:rPr lang="ru-RU" sz="2400" b="1" i="0" u="none" strike="noStrike" baseline="0" dirty="0" smtClean="0">
                <a:solidFill>
                  <a:schemeClr val="tx2"/>
                </a:solidFill>
                <a:latin typeface="Arial"/>
              </a:rPr>
              <a:t>дошкольного образования </a:t>
            </a:r>
          </a:p>
          <a:p>
            <a:endParaRPr lang="ru-RU" sz="2400" b="1" i="0" u="none" strike="noStrike" baseline="0" dirty="0" smtClean="0">
              <a:solidFill>
                <a:schemeClr val="tx2"/>
              </a:solidFill>
              <a:latin typeface="Arial"/>
            </a:endParaRPr>
          </a:p>
          <a:p>
            <a:pPr algn="ctr"/>
            <a:r>
              <a:rPr lang="ru-RU" sz="2400" b="1" i="0" u="none" strike="noStrike" baseline="0" dirty="0" smtClean="0">
                <a:solidFill>
                  <a:schemeClr val="tx2"/>
                </a:solidFill>
                <a:latin typeface="Arial"/>
              </a:rPr>
              <a:t>Всем понятно, что мир не стоит на месте и новые технические возможности открывают новые формы деятельности человека. Вот Интернет. Для кого-то это возможность заработать, для кого-то – погружение в игру, а кто-то использует его как книгу или журнал. И вот в том же Интернете из нескольких других увлечений родился </a:t>
            </a:r>
            <a:r>
              <a:rPr lang="ru-RU" sz="2400" b="1" i="0" u="none" strike="noStrike" baseline="0" dirty="0" err="1" smtClean="0">
                <a:solidFill>
                  <a:schemeClr val="tx2"/>
                </a:solidFill>
                <a:latin typeface="Arial"/>
              </a:rPr>
              <a:t>геокэшинг</a:t>
            </a:r>
            <a:r>
              <a:rPr lang="ru-RU" sz="2400" b="1" i="0" u="none" strike="noStrike" baseline="0" dirty="0" smtClean="0">
                <a:solidFill>
                  <a:schemeClr val="tx2"/>
                </a:solidFill>
                <a:latin typeface="Arial"/>
              </a:rPr>
              <a:t>, игра использующая возможности GPS и интернета 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9"/>
            <a:ext cx="9144000" cy="694386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7200800" cy="4785395"/>
          </a:xfrm>
          <a:solidFill>
            <a:schemeClr val="bg1">
              <a:alpha val="44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ru-RU" b="1" i="0" u="none" strike="noStrike" baseline="0" dirty="0" smtClean="0">
                <a:latin typeface="Arial"/>
              </a:rPr>
              <a:t>Что такое </a:t>
            </a:r>
            <a:r>
              <a:rPr lang="ru-RU" b="1" i="0" u="none" strike="noStrike" baseline="0" dirty="0" err="1" smtClean="0">
                <a:latin typeface="Arial"/>
              </a:rPr>
              <a:t>геокэшинг</a:t>
            </a:r>
            <a:r>
              <a:rPr lang="ru-RU" b="1" i="0" u="none" strike="noStrike" baseline="0" dirty="0" smtClean="0">
                <a:latin typeface="Arial"/>
              </a:rPr>
              <a:t>? Складывая смысл составляющих его слов </a:t>
            </a:r>
            <a:r>
              <a:rPr lang="ru-RU" b="1" i="0" u="none" strike="noStrike" baseline="0" dirty="0" err="1" smtClean="0">
                <a:latin typeface="Arial"/>
              </a:rPr>
              <a:t>geo</a:t>
            </a:r>
            <a:r>
              <a:rPr lang="ru-RU" b="1" i="0" u="none" strike="noStrike" baseline="0" dirty="0" smtClean="0">
                <a:latin typeface="Arial"/>
              </a:rPr>
              <a:t> </a:t>
            </a:r>
            <a:r>
              <a:rPr lang="ru-RU" b="1" i="1" u="none" strike="noStrike" baseline="0" dirty="0" smtClean="0">
                <a:latin typeface="Arial"/>
              </a:rPr>
              <a:t>(земля) </a:t>
            </a:r>
            <a:r>
              <a:rPr lang="ru-RU" b="1" i="0" u="none" strike="noStrike" baseline="0" dirty="0" smtClean="0">
                <a:latin typeface="Arial"/>
              </a:rPr>
              <a:t>и </a:t>
            </a:r>
            <a:r>
              <a:rPr lang="ru-RU" b="1" i="0" u="none" strike="noStrike" baseline="0" dirty="0" err="1" smtClean="0">
                <a:latin typeface="Arial"/>
              </a:rPr>
              <a:t>cache</a:t>
            </a:r>
            <a:r>
              <a:rPr lang="ru-RU" b="1" i="0" u="none" strike="noStrike" baseline="0" dirty="0" smtClean="0">
                <a:latin typeface="Arial"/>
              </a:rPr>
              <a:t>(тайник, получается – </a:t>
            </a:r>
            <a:r>
              <a:rPr lang="ru-RU" b="1" i="1" u="none" strike="noStrike" baseline="0" dirty="0" smtClean="0">
                <a:latin typeface="Arial"/>
              </a:rPr>
              <a:t>«поиск тайника в земле»</a:t>
            </a:r>
            <a:r>
              <a:rPr lang="ru-RU" b="1" i="0" u="none" strike="noStrike" baseline="0" dirty="0" smtClean="0">
                <a:latin typeface="Arial"/>
              </a:rPr>
              <a:t>. Это действительно смысл </a:t>
            </a:r>
            <a:r>
              <a:rPr lang="ru-RU" b="1" i="1" u="none" strike="noStrike" baseline="0" dirty="0" smtClean="0">
                <a:latin typeface="Arial"/>
              </a:rPr>
              <a:t>«</a:t>
            </a:r>
            <a:r>
              <a:rPr lang="ru-RU" b="1" i="1" u="none" strike="noStrike" baseline="0" dirty="0" err="1" smtClean="0">
                <a:latin typeface="Arial"/>
              </a:rPr>
              <a:t>геокэшинга</a:t>
            </a:r>
            <a:r>
              <a:rPr lang="ru-RU" b="1" i="1" u="none" strike="noStrike" baseline="0" dirty="0" smtClean="0">
                <a:latin typeface="Arial"/>
              </a:rPr>
              <a:t>»</a:t>
            </a:r>
            <a:r>
              <a:rPr lang="ru-RU" b="1" i="0" u="none" strike="noStrike" baseline="0" dirty="0" smtClean="0">
                <a:latin typeface="Arial"/>
              </a:rPr>
              <a:t>, игры, в которую играют миллионы жителей разных стран мира </a:t>
            </a:r>
            <a:endParaRPr lang="ru-RU" b="0" i="0" u="none" strike="noStrike" baseline="0" dirty="0" smtClean="0">
              <a:latin typeface="Arial"/>
            </a:endParaRPr>
          </a:p>
          <a:p>
            <a:pPr marL="0" indent="0" algn="ctr">
              <a:buNone/>
            </a:pPr>
            <a:r>
              <a:rPr lang="ru-RU" b="1" i="0" u="none" strike="noStrike" baseline="0" dirty="0" err="1" smtClean="0">
                <a:latin typeface="Arial"/>
              </a:rPr>
              <a:t>Геокэшинг</a:t>
            </a:r>
            <a:r>
              <a:rPr lang="ru-RU" b="1" i="0" u="none" strike="noStrike" baseline="0" dirty="0" smtClean="0">
                <a:latin typeface="Arial"/>
              </a:rPr>
              <a:t> – приключенческая игра с элементами туризма и краеведения. Помимо краеведения и спорта, </a:t>
            </a:r>
            <a:r>
              <a:rPr lang="ru-RU" b="1" i="0" u="none" strike="noStrike" baseline="0" dirty="0" err="1" smtClean="0">
                <a:latin typeface="Arial"/>
              </a:rPr>
              <a:t>геокэшинг</a:t>
            </a:r>
            <a:r>
              <a:rPr lang="ru-RU" b="1" i="0" u="none" strike="noStrike" baseline="0" dirty="0" smtClean="0">
                <a:latin typeface="Arial"/>
              </a:rPr>
              <a:t> играет большую положительную роль в воспитании детей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5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268760"/>
            <a:ext cx="538234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sz="2400" b="1" i="0" u="none" strike="noStrike" baseline="0" dirty="0" smtClean="0">
                <a:solidFill>
                  <a:srgbClr val="FF0000"/>
                </a:solidFill>
                <a:latin typeface="Arial"/>
              </a:rPr>
              <a:t>Целью</a:t>
            </a:r>
            <a:r>
              <a:rPr lang="ru-RU" sz="2400" b="1" i="0" u="none" strike="noStrike" baseline="0" dirty="0" smtClean="0">
                <a:latin typeface="Arial"/>
              </a:rPr>
              <a:t> игры </a:t>
            </a:r>
            <a:r>
              <a:rPr lang="ru-RU" sz="2400" b="1" i="0" u="none" strike="noStrike" baseline="0" dirty="0" err="1" smtClean="0">
                <a:latin typeface="Arial"/>
              </a:rPr>
              <a:t>геокэшинг</a:t>
            </a:r>
            <a:r>
              <a:rPr lang="ru-RU" sz="2400" b="1" i="0" u="none" strike="noStrike" baseline="0" dirty="0" smtClean="0">
                <a:latin typeface="Arial"/>
              </a:rPr>
              <a:t> является пропаганда здорового образа жизни через спортивно-познавательную игру, воспитание полезных привычек по сохранению своего здоровья и мотивация детей к занятиям физической культурой и спортом </a:t>
            </a:r>
            <a:endParaRPr lang="ru-RU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4469636"/>
            <a:ext cx="24669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196752"/>
            <a:ext cx="5400600" cy="33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sz="2000" b="1" i="0" u="none" strike="noStrike" baseline="0" dirty="0" smtClean="0">
                <a:solidFill>
                  <a:srgbClr val="FF0000"/>
                </a:solidFill>
                <a:latin typeface="Arial"/>
              </a:rPr>
              <a:t>Задача</a:t>
            </a:r>
            <a:r>
              <a:rPr lang="ru-RU" sz="2000" b="1" i="0" u="none" strike="noStrike" baseline="0" dirty="0" smtClean="0">
                <a:latin typeface="Arial"/>
              </a:rPr>
              <a:t>, которую решают игроки в </a:t>
            </a:r>
            <a:r>
              <a:rPr lang="ru-RU" sz="2000" b="1" i="0" u="none" strike="noStrike" baseline="0" dirty="0" err="1" smtClean="0">
                <a:latin typeface="Arial"/>
              </a:rPr>
              <a:t>геокэшинг</a:t>
            </a:r>
            <a:r>
              <a:rPr lang="ru-RU" sz="2000" b="1" i="0" u="none" strike="noStrike" baseline="0" dirty="0" smtClean="0">
                <a:latin typeface="Arial"/>
              </a:rPr>
              <a:t> – это разыскивание тайников, сделанных другими участниками игры. При этом они используют устройства, имеющие GPS приемник. Такие как ноутбук, навигатор, смартфон или КПК. Важно найти единомышленников, какой-никакой транспорт и тот самый GPS приемник - увлекательное времяпровождение обеспечено </a:t>
            </a:r>
            <a:endParaRPr lang="ru-RU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2744"/>
            <a:ext cx="31527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40557"/>
            <a:ext cx="3456384" cy="21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0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556792"/>
            <a:ext cx="538234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i="0" u="none" strike="noStrike" baseline="0" dirty="0" smtClean="0">
                <a:latin typeface="Arial"/>
              </a:rPr>
              <a:t>Впервые сайт с описанием и правилами </a:t>
            </a:r>
            <a:r>
              <a:rPr lang="ru-RU" sz="2400" b="1" i="0" u="none" strike="noStrike" baseline="0" dirty="0" err="1" smtClean="0">
                <a:latin typeface="Arial"/>
              </a:rPr>
              <a:t>геокэшинга</a:t>
            </a:r>
            <a:r>
              <a:rPr lang="ru-RU" sz="2400" b="1" i="0" u="none" strike="noStrike" baseline="0" dirty="0" smtClean="0">
                <a:latin typeface="Arial"/>
              </a:rPr>
              <a:t> появился в России в 2002 году. Там же выкладывалась информация в местах закладки тайников. Этот сайт привлек большое количество энтузиастов </a:t>
            </a:r>
            <a:endParaRPr lang="ru-RU" sz="2400" b="0" i="0" u="none" strike="noStrike" baseline="0" dirty="0" smtClean="0">
              <a:latin typeface="Arial"/>
            </a:endParaRPr>
          </a:p>
          <a:p>
            <a:pPr algn="ctr"/>
            <a:r>
              <a:rPr lang="ru-RU" sz="2400" b="1" i="0" u="none" strike="noStrike" baseline="0" dirty="0" smtClean="0">
                <a:latin typeface="Arial"/>
              </a:rPr>
              <a:t>Со временем к игре приобщились не только взрослые, но даже дети дошкольного возраста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42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32053"/>
            <a:ext cx="7128792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sz="2400" b="1" i="0" u="none" strike="noStrike" baseline="0" dirty="0" smtClean="0">
                <a:latin typeface="Arial"/>
              </a:rPr>
              <a:t>       В </a:t>
            </a:r>
            <a:r>
              <a:rPr lang="ru-RU" sz="2400" b="1" i="0" u="none" strike="noStrike" baseline="0" dirty="0" smtClean="0">
                <a:latin typeface="Arial"/>
              </a:rPr>
              <a:t>игре участвуют дети младшего, среднего, старшего дошкольного возраста, воспитатели, специалисты, планируется привлечение родителей </a:t>
            </a:r>
            <a:endParaRPr lang="ru-RU" sz="2400" b="0" i="0" u="none" strike="noStrike" baseline="0" dirty="0" smtClean="0">
              <a:latin typeface="Arial"/>
            </a:endParaRPr>
          </a:p>
          <a:p>
            <a:r>
              <a:rPr lang="ru-RU" sz="2400" b="1" i="0" u="none" strike="noStrike" baseline="0" dirty="0" smtClean="0">
                <a:latin typeface="Arial"/>
              </a:rPr>
              <a:t>Дети младшего дошкольного возраста играют в упрощенную </a:t>
            </a:r>
            <a:r>
              <a:rPr lang="ru-RU" sz="2400" b="1" i="0" u="none" strike="noStrike" baseline="0" dirty="0" err="1" smtClean="0">
                <a:latin typeface="Arial"/>
              </a:rPr>
              <a:t>квест</a:t>
            </a:r>
            <a:r>
              <a:rPr lang="ru-RU" sz="2400" b="1" i="0" u="none" strike="noStrike" baseline="0" dirty="0" smtClean="0">
                <a:latin typeface="Arial"/>
              </a:rPr>
              <a:t> игру, которая готовит их к </a:t>
            </a:r>
            <a:r>
              <a:rPr lang="ru-RU" sz="2400" b="1" i="0" u="none" strike="noStrike" baseline="0" dirty="0" err="1" smtClean="0">
                <a:latin typeface="Arial"/>
              </a:rPr>
              <a:t>геокэшингу</a:t>
            </a:r>
            <a:r>
              <a:rPr lang="ru-RU" sz="2400" b="1" i="0" u="none" strike="noStrike" baseline="0" dirty="0" smtClean="0">
                <a:latin typeface="Arial"/>
              </a:rPr>
              <a:t>. Они ходят в гости к друг другу и выполняют элементарные задания </a:t>
            </a:r>
            <a:endParaRPr lang="ru-RU" sz="2400" b="0" i="0" u="none" strike="noStrike" baseline="0" dirty="0" smtClean="0">
              <a:latin typeface="Arial"/>
            </a:endParaRPr>
          </a:p>
          <a:p>
            <a:r>
              <a:rPr lang="ru-RU" sz="2400" b="1" i="0" u="none" strike="noStrike" baseline="0" dirty="0" smtClean="0">
                <a:latin typeface="Arial"/>
              </a:rPr>
              <a:t>         Дети </a:t>
            </a:r>
            <a:r>
              <a:rPr lang="ru-RU" sz="2400" b="1" i="0" u="none" strike="noStrike" baseline="0" dirty="0" smtClean="0">
                <a:latin typeface="Arial"/>
              </a:rPr>
              <a:t>средней группы в </a:t>
            </a:r>
            <a:r>
              <a:rPr lang="ru-RU" sz="2400" b="1" i="0" u="none" strike="noStrike" baseline="0" dirty="0" err="1" smtClean="0">
                <a:latin typeface="Arial"/>
              </a:rPr>
              <a:t>квест</a:t>
            </a:r>
            <a:r>
              <a:rPr lang="ru-RU" sz="2400" b="1" i="0" u="none" strike="noStrike" baseline="0" dirty="0" smtClean="0">
                <a:latin typeface="Arial"/>
              </a:rPr>
              <a:t> игре уже учатся пользоваться картами-схемами, и передвигаются по зданию детского сада, это является подготовкой для полноценной игры в </a:t>
            </a:r>
            <a:r>
              <a:rPr lang="ru-RU" sz="2400" b="1" i="0" u="none" strike="noStrike" baseline="0" dirty="0" err="1" smtClean="0">
                <a:latin typeface="Arial"/>
              </a:rPr>
              <a:t>геокэшинг</a:t>
            </a:r>
            <a:r>
              <a:rPr lang="ru-RU" sz="2400" b="1" i="0" u="none" strike="noStrike" baseline="0" dirty="0" smtClean="0">
                <a:latin typeface="Arial"/>
              </a:rPr>
              <a:t> в старшем дошкольном возрасте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65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62500" lnSpcReduction="20000"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b="1" i="0" u="none" strike="noStrike" baseline="0" dirty="0" smtClean="0">
                <a:latin typeface="Arial"/>
              </a:rPr>
              <a:t>Методика проведения элементов </a:t>
            </a:r>
            <a:r>
              <a:rPr lang="ru-RU" b="1" i="1" u="none" strike="noStrike" baseline="0" dirty="0" err="1" smtClean="0">
                <a:latin typeface="Arial"/>
              </a:rPr>
              <a:t>геокэшинга</a:t>
            </a:r>
            <a:r>
              <a:rPr lang="ru-RU" b="1" i="1" u="none" strike="noStrike" baseline="0" dirty="0" smtClean="0">
                <a:latin typeface="Arial"/>
              </a:rPr>
              <a:t> </a:t>
            </a:r>
            <a:r>
              <a:rPr lang="ru-RU" b="1" i="0" u="none" strike="noStrike" baseline="0" dirty="0" smtClean="0">
                <a:latin typeface="Arial"/>
              </a:rPr>
              <a:t>с детьми старшего дошкольного возраста включает в себя 4 этапа: </a:t>
            </a:r>
            <a:endParaRPr lang="ru-RU" b="0" i="0" u="none" strike="noStrike" baseline="0" dirty="0" smtClean="0">
              <a:latin typeface="Arial"/>
            </a:endParaRPr>
          </a:p>
          <a:p>
            <a:r>
              <a:rPr lang="ru-RU" b="1" i="1" u="none" strike="noStrike" baseline="0" dirty="0" smtClean="0">
                <a:latin typeface="Arial"/>
              </a:rPr>
              <a:t>1 этап </a:t>
            </a:r>
            <a:r>
              <a:rPr lang="ru-RU" b="1" i="0" u="none" strike="noStrike" baseline="0" dirty="0" smtClean="0">
                <a:latin typeface="Arial"/>
              </a:rPr>
              <a:t>- предварительная работа. </a:t>
            </a:r>
            <a:r>
              <a:rPr lang="ru-RU" b="0" i="0" u="none" strike="noStrike" baseline="0" dirty="0" smtClean="0">
                <a:latin typeface="Arial"/>
              </a:rPr>
              <a:t>Здесь изготавливается макет группы, детского сада, участка ДОУ или другого объекта находящегося на территории за территорией учреждения). Также на этом этапе с детьми проводятся игры-занятия по ориентированию, умение работать с макетом, картой-схемой, умение определять на них местоположение различных объектов </a:t>
            </a:r>
          </a:p>
          <a:p>
            <a:r>
              <a:rPr lang="ru-RU" b="1" i="1" u="none" strike="noStrike" baseline="0" dirty="0" smtClean="0">
                <a:latin typeface="Arial"/>
              </a:rPr>
              <a:t>2 этап </a:t>
            </a:r>
            <a:r>
              <a:rPr lang="ru-RU" b="1" i="0" u="none" strike="noStrike" baseline="0" dirty="0" smtClean="0">
                <a:latin typeface="Arial"/>
              </a:rPr>
              <a:t>- подготовительный. </a:t>
            </a:r>
            <a:r>
              <a:rPr lang="ru-RU" b="0" i="0" u="none" strike="noStrike" baseline="0" dirty="0" smtClean="0">
                <a:latin typeface="Arial"/>
              </a:rPr>
              <a:t>На этом этапе педагог создает сценарий, подбирает задачи для каждого задания, и готовит все необходимое для проведения самой игры, целью которой является найти тайник </a:t>
            </a:r>
          </a:p>
          <a:p>
            <a:r>
              <a:rPr lang="ru-RU" b="1" i="1" u="none" strike="noStrike" baseline="0" dirty="0" smtClean="0">
                <a:latin typeface="Arial"/>
              </a:rPr>
              <a:t>3 этап </a:t>
            </a:r>
            <a:r>
              <a:rPr lang="ru-RU" b="1" i="0" u="none" strike="noStrike" baseline="0" dirty="0" smtClean="0">
                <a:latin typeface="Arial"/>
              </a:rPr>
              <a:t>- проведение игры. </a:t>
            </a:r>
            <a:r>
              <a:rPr lang="ru-RU" b="0" i="0" u="none" strike="noStrike" baseline="0" dirty="0" smtClean="0">
                <a:latin typeface="Arial"/>
              </a:rPr>
              <a:t>На данном этапе с детьми рассматривается карта-схема маршрута к тайнику, дети дают ответы на вопросы связанные с предметом или местом, где спрятан тайник, делаются фотоснимки обнаруженного места </a:t>
            </a:r>
          </a:p>
          <a:p>
            <a:r>
              <a:rPr lang="ru-RU" b="1" i="1" u="none" strike="noStrike" baseline="0" dirty="0" smtClean="0">
                <a:latin typeface="Arial"/>
              </a:rPr>
              <a:t>4 этап </a:t>
            </a:r>
            <a:r>
              <a:rPr lang="ru-RU" b="1" i="0" u="none" strike="noStrike" baseline="0" dirty="0" smtClean="0">
                <a:latin typeface="Arial"/>
              </a:rPr>
              <a:t>- презентация результатов. </a:t>
            </a:r>
            <a:r>
              <a:rPr lang="ru-RU" b="0" i="0" u="none" strike="noStrike" baseline="0" dirty="0" smtClean="0">
                <a:latin typeface="Arial"/>
              </a:rPr>
              <a:t>На этом этапе дети представляют результат, обобщают полученные знания, оформляют их в конечный продукт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8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b="1" i="1" u="none" strike="noStrike" baseline="0" dirty="0" smtClean="0">
                <a:solidFill>
                  <a:srgbClr val="00B0F0"/>
                </a:solidFill>
                <a:latin typeface="Arial"/>
              </a:rPr>
              <a:t>Образовательный </a:t>
            </a:r>
            <a:r>
              <a:rPr lang="ru-RU" b="1" i="1" u="none" strike="noStrike" baseline="0" dirty="0" err="1" smtClean="0">
                <a:solidFill>
                  <a:srgbClr val="00B0F0"/>
                </a:solidFill>
                <a:latin typeface="Arial"/>
              </a:rPr>
              <a:t>геокэшинг</a:t>
            </a:r>
            <a:r>
              <a:rPr lang="ru-RU" b="1" i="1" u="none" strike="noStrike" baseline="0" dirty="0" smtClean="0">
                <a:solidFill>
                  <a:srgbClr val="00B0F0"/>
                </a:solidFill>
                <a:latin typeface="Arial"/>
              </a:rPr>
              <a:t> </a:t>
            </a:r>
            <a:r>
              <a:rPr lang="ru-RU" b="0" i="0" u="none" strike="noStrike" baseline="0" dirty="0" smtClean="0">
                <a:latin typeface="Arial"/>
              </a:rPr>
              <a:t>является еще одним педагогическим инструментом в процессе воспитания и развития дошкольников </a:t>
            </a:r>
          </a:p>
          <a:p>
            <a:pPr marL="0" indent="0">
              <a:buNone/>
            </a:pPr>
            <a:r>
              <a:rPr lang="ru-RU" b="0" i="0" u="none" strike="noStrike" baseline="0" dirty="0" smtClean="0">
                <a:latin typeface="Arial"/>
              </a:rPr>
              <a:t>Образовательный </a:t>
            </a:r>
            <a:r>
              <a:rPr lang="ru-RU" b="0" i="0" u="none" strike="noStrike" baseline="0" dirty="0" err="1" smtClean="0">
                <a:latin typeface="Arial"/>
              </a:rPr>
              <a:t>геокэшинг</a:t>
            </a:r>
            <a:r>
              <a:rPr lang="ru-RU" b="0" i="0" u="none" strike="noStrike" baseline="0" dirty="0" smtClean="0">
                <a:latin typeface="Arial"/>
              </a:rPr>
              <a:t> обладает характерными особенностями интерактивных методик, так как включает в себя: </a:t>
            </a:r>
          </a:p>
          <a:p>
            <a:r>
              <a:rPr lang="ru-RU" b="0" i="0" u="none" strike="noStrike" baseline="0" dirty="0" smtClean="0">
                <a:latin typeface="Arial"/>
              </a:rPr>
              <a:t>- наличие участников, интересы которых в значительной степени пересекаются или совпадают; </a:t>
            </a:r>
          </a:p>
          <a:p>
            <a:r>
              <a:rPr lang="ru-RU" b="0" i="0" u="none" strike="noStrike" baseline="0" dirty="0" smtClean="0">
                <a:latin typeface="Arial"/>
              </a:rPr>
              <a:t>- наличие чётко оговариваемых правил (каждая методика имеет собственные правила); </a:t>
            </a:r>
          </a:p>
          <a:p>
            <a:r>
              <a:rPr lang="ru-RU" b="0" i="0" u="none" strike="noStrike" baseline="0" dirty="0" smtClean="0">
                <a:latin typeface="Arial"/>
              </a:rPr>
              <a:t>- наличие ясной, конкретной цели; </a:t>
            </a:r>
          </a:p>
          <a:p>
            <a:r>
              <a:rPr lang="ru-RU" b="0" i="0" u="none" strike="noStrike" baseline="0" dirty="0" smtClean="0">
                <a:latin typeface="Arial"/>
              </a:rPr>
              <a:t>- взаимодействие участников в том объёме и тем способом, который они сами определяют; </a:t>
            </a:r>
          </a:p>
          <a:p>
            <a:r>
              <a:rPr lang="ru-RU" b="0" i="0" u="none" strike="noStrike" baseline="0" dirty="0" smtClean="0">
                <a:latin typeface="Arial"/>
              </a:rPr>
              <a:t>- групповую рефлексию; </a:t>
            </a:r>
          </a:p>
          <a:p>
            <a:r>
              <a:rPr lang="ru-RU" b="0" i="0" u="none" strike="noStrike" baseline="0" dirty="0" smtClean="0">
                <a:latin typeface="Arial"/>
              </a:rPr>
              <a:t>- подведение итогов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1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983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6</cp:revision>
  <dcterms:created xsi:type="dcterms:W3CDTF">2020-02-09T08:03:04Z</dcterms:created>
  <dcterms:modified xsi:type="dcterms:W3CDTF">2020-02-09T15:43:58Z</dcterms:modified>
</cp:coreProperties>
</file>